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73" r:id="rId4"/>
  </p:sldMasterIdLst>
  <p:sldIdLst>
    <p:sldId id="257" r:id="rId5"/>
    <p:sldId id="261" r:id="rId6"/>
    <p:sldId id="262" r:id="rId7"/>
    <p:sldId id="263" r:id="rId8"/>
    <p:sldId id="264" r:id="rId9"/>
    <p:sldId id="266" r:id="rId10"/>
    <p:sldId id="267" r:id="rId11"/>
    <p:sldId id="268" r:id="rId12"/>
    <p:sldId id="26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55" d="100"/>
          <a:sy n="55" d="100"/>
        </p:scale>
        <p:origin x="75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eg>
</file>

<file path=ppt/media/image2.jpeg>
</file>

<file path=ppt/media/image3.jpg>
</file>

<file path=ppt/media/image4.JPG>
</file>

<file path=ppt/media/image5.JPG>
</file>

<file path=ppt/media/image6.JP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4/20/2020</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4/20/2020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4/20/2020</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4/20/2020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4/20/2020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4/20/2020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4/20/2020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4/20/2020</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4/20/2020</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4/20/2020</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Autofit/>
          </a:bodyPr>
          <a:lstStyle/>
          <a:p>
            <a:r>
              <a:rPr lang="en-IN" sz="3600" dirty="0"/>
              <a:t>Capstone Project:</a:t>
            </a:r>
            <a:br>
              <a:rPr lang="en-IN" sz="3600" dirty="0"/>
            </a:br>
            <a:r>
              <a:rPr lang="en-IN" sz="3600" dirty="0"/>
              <a:t>Battle of Neighbourhoods</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a:bodyPr>
          <a:lstStyle/>
          <a:p>
            <a:pPr>
              <a:spcAft>
                <a:spcPts val="600"/>
              </a:spcAft>
            </a:pPr>
            <a:r>
              <a:rPr lang="en-US" dirty="0">
                <a:solidFill>
                  <a:schemeClr val="tx1"/>
                </a:solidFill>
              </a:rPr>
              <a:t>by Rohit Dutta</a:t>
            </a:r>
          </a:p>
        </p:txBody>
      </p:sp>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FB7B141-55D6-46F2-8A04-5EC8CE3E09BB}"/>
              </a:ext>
            </a:extLst>
          </p:cNvPr>
          <p:cNvSpPr>
            <a:spLocks noGrp="1"/>
          </p:cNvSpPr>
          <p:nvPr>
            <p:ph type="title"/>
          </p:nvPr>
        </p:nvSpPr>
        <p:spPr>
          <a:xfrm>
            <a:off x="764960" y="642594"/>
            <a:ext cx="10058400" cy="1371600"/>
          </a:xfrm>
        </p:spPr>
        <p:txBody>
          <a:bodyPr/>
          <a:lstStyle/>
          <a:p>
            <a:r>
              <a:rPr lang="en-IN" dirty="0"/>
              <a:t>Introduction</a:t>
            </a:r>
          </a:p>
        </p:txBody>
      </p:sp>
      <p:sp>
        <p:nvSpPr>
          <p:cNvPr id="7" name="Content Placeholder 6">
            <a:extLst>
              <a:ext uri="{FF2B5EF4-FFF2-40B4-BE49-F238E27FC236}">
                <a16:creationId xmlns:a16="http://schemas.microsoft.com/office/drawing/2014/main" id="{9795AF4B-0A55-4B57-936F-0A303F8B4B15}"/>
              </a:ext>
            </a:extLst>
          </p:cNvPr>
          <p:cNvSpPr>
            <a:spLocks noGrp="1"/>
          </p:cNvSpPr>
          <p:nvPr>
            <p:ph idx="1"/>
          </p:nvPr>
        </p:nvSpPr>
        <p:spPr>
          <a:xfrm>
            <a:off x="764960" y="2103120"/>
            <a:ext cx="5822272" cy="3849624"/>
          </a:xfrm>
        </p:spPr>
        <p:txBody>
          <a:bodyPr>
            <a:normAutofit lnSpcReduction="10000"/>
          </a:bodyPr>
          <a:lstStyle/>
          <a:p>
            <a:pPr algn="just"/>
            <a:r>
              <a:rPr lang="en-IN" dirty="0"/>
              <a:t>In this project we will try to find an optimal location for a restaurant. Specifically, this report will be targeted to stakeholders interested in opening an </a:t>
            </a:r>
            <a:r>
              <a:rPr lang="en-IN" b="1" dirty="0"/>
              <a:t>restaurant</a:t>
            </a:r>
            <a:r>
              <a:rPr lang="en-IN" dirty="0"/>
              <a:t> in </a:t>
            </a:r>
            <a:r>
              <a:rPr lang="en-IN" b="1" dirty="0"/>
              <a:t>Kolkata, West Bengal, India</a:t>
            </a:r>
            <a:r>
              <a:rPr lang="en-IN" dirty="0"/>
              <a:t>.</a:t>
            </a:r>
          </a:p>
          <a:p>
            <a:pPr algn="just"/>
            <a:r>
              <a:rPr lang="en-IN" dirty="0"/>
              <a:t>Since there are lots of restaurants in Kolkata we will try to detect </a:t>
            </a:r>
            <a:r>
              <a:rPr lang="en-IN" b="1" dirty="0"/>
              <a:t>locations that are not already crowded with restaurants</a:t>
            </a:r>
            <a:r>
              <a:rPr lang="en-IN" dirty="0"/>
              <a:t>. We are also particularly interested in </a:t>
            </a:r>
            <a:r>
              <a:rPr lang="en-IN" b="1" dirty="0"/>
              <a:t>areas with no restaurants in vicinity</a:t>
            </a:r>
            <a:r>
              <a:rPr lang="en-IN" dirty="0"/>
              <a:t>. We would also prefer locations </a:t>
            </a:r>
            <a:r>
              <a:rPr lang="en-IN" b="1" dirty="0"/>
              <a:t>as close to city centre as possible</a:t>
            </a:r>
            <a:r>
              <a:rPr lang="en-IN" dirty="0"/>
              <a:t>, assuming that first two conditions are met.</a:t>
            </a:r>
          </a:p>
          <a:p>
            <a:pPr algn="just"/>
            <a:r>
              <a:rPr lang="en-IN" dirty="0"/>
              <a:t>We will use our data science powers to generate a few most promising neighbourhoods based on this criteria. Advantages of each area will then be clearly expressed so that best possible final location can be chosen by stakeholders.</a:t>
            </a:r>
          </a:p>
          <a:p>
            <a:pPr algn="just"/>
            <a:endParaRPr lang="en-IN" dirty="0"/>
          </a:p>
        </p:txBody>
      </p:sp>
      <p:pic>
        <p:nvPicPr>
          <p:cNvPr id="9" name="Picture 8">
            <a:extLst>
              <a:ext uri="{FF2B5EF4-FFF2-40B4-BE49-F238E27FC236}">
                <a16:creationId xmlns:a16="http://schemas.microsoft.com/office/drawing/2014/main" id="{1DB010CC-1307-49D0-84E0-29D2B0C97765}"/>
              </a:ext>
            </a:extLst>
          </p:cNvPr>
          <p:cNvPicPr>
            <a:picLocks noChangeAspect="1"/>
          </p:cNvPicPr>
          <p:nvPr/>
        </p:nvPicPr>
        <p:blipFill>
          <a:blip r:embed="rId2"/>
          <a:stretch>
            <a:fillRect/>
          </a:stretch>
        </p:blipFill>
        <p:spPr>
          <a:xfrm>
            <a:off x="6840148" y="2103120"/>
            <a:ext cx="4786640" cy="3589980"/>
          </a:xfrm>
          <a:prstGeom prst="rect">
            <a:avLst/>
          </a:prstGeom>
        </p:spPr>
      </p:pic>
    </p:spTree>
    <p:extLst>
      <p:ext uri="{BB962C8B-B14F-4D97-AF65-F5344CB8AC3E}">
        <p14:creationId xmlns:p14="http://schemas.microsoft.com/office/powerpoint/2010/main" val="183243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E390E-BBB0-4009-A100-DAB6F0BAB753}"/>
              </a:ext>
            </a:extLst>
          </p:cNvPr>
          <p:cNvSpPr>
            <a:spLocks noGrp="1"/>
          </p:cNvSpPr>
          <p:nvPr>
            <p:ph type="title"/>
          </p:nvPr>
        </p:nvSpPr>
        <p:spPr/>
        <p:txBody>
          <a:bodyPr/>
          <a:lstStyle/>
          <a:p>
            <a:r>
              <a:rPr lang="en-IN" dirty="0"/>
              <a:t>Data Acquisition and Cleaning</a:t>
            </a:r>
          </a:p>
        </p:txBody>
      </p:sp>
      <p:sp>
        <p:nvSpPr>
          <p:cNvPr id="3" name="Content Placeholder 2">
            <a:extLst>
              <a:ext uri="{FF2B5EF4-FFF2-40B4-BE49-F238E27FC236}">
                <a16:creationId xmlns:a16="http://schemas.microsoft.com/office/drawing/2014/main" id="{65D83387-B2DC-4514-805D-ED4D0C73B0F8}"/>
              </a:ext>
            </a:extLst>
          </p:cNvPr>
          <p:cNvSpPr>
            <a:spLocks noGrp="1"/>
          </p:cNvSpPr>
          <p:nvPr>
            <p:ph idx="1"/>
          </p:nvPr>
        </p:nvSpPr>
        <p:spPr/>
        <p:txBody>
          <a:bodyPr>
            <a:normAutofit fontScale="92500"/>
          </a:bodyPr>
          <a:lstStyle/>
          <a:p>
            <a:r>
              <a:rPr lang="en-IN" dirty="0"/>
              <a:t>Based on definition of our problem, factors that will influence our </a:t>
            </a:r>
            <a:r>
              <a:rPr lang="en-IN" dirty="0" err="1"/>
              <a:t>decission</a:t>
            </a:r>
            <a:r>
              <a:rPr lang="en-IN" dirty="0"/>
              <a:t> are:</a:t>
            </a:r>
          </a:p>
          <a:p>
            <a:pPr lvl="0"/>
            <a:r>
              <a:rPr lang="en-IN" dirty="0"/>
              <a:t>number of existing restaurants in the </a:t>
            </a:r>
            <a:r>
              <a:rPr lang="en-IN" dirty="0" err="1"/>
              <a:t>neighborhood</a:t>
            </a:r>
            <a:r>
              <a:rPr lang="en-IN" dirty="0"/>
              <a:t> (any type of restaurant)</a:t>
            </a:r>
          </a:p>
          <a:p>
            <a:pPr lvl="0"/>
            <a:r>
              <a:rPr lang="en-IN" dirty="0"/>
              <a:t>distance to restaurants in the </a:t>
            </a:r>
            <a:r>
              <a:rPr lang="en-IN" dirty="0" err="1"/>
              <a:t>neighborhood</a:t>
            </a:r>
            <a:r>
              <a:rPr lang="en-IN" dirty="0"/>
              <a:t>, if any</a:t>
            </a:r>
          </a:p>
          <a:p>
            <a:pPr lvl="0"/>
            <a:r>
              <a:rPr lang="en-IN" dirty="0"/>
              <a:t>distance of </a:t>
            </a:r>
            <a:r>
              <a:rPr lang="en-IN" dirty="0" err="1"/>
              <a:t>neighborhood</a:t>
            </a:r>
            <a:r>
              <a:rPr lang="en-IN" dirty="0"/>
              <a:t> from city </a:t>
            </a:r>
            <a:r>
              <a:rPr lang="en-IN" dirty="0" err="1"/>
              <a:t>center</a:t>
            </a:r>
            <a:endParaRPr lang="en-IN" dirty="0"/>
          </a:p>
          <a:p>
            <a:r>
              <a:rPr lang="en-IN" dirty="0"/>
              <a:t>We decided to use regularly spaced grid of locations, </a:t>
            </a:r>
            <a:r>
              <a:rPr lang="en-IN" dirty="0" err="1"/>
              <a:t>centered</a:t>
            </a:r>
            <a:r>
              <a:rPr lang="en-IN" dirty="0"/>
              <a:t> around city </a:t>
            </a:r>
            <a:r>
              <a:rPr lang="en-IN" dirty="0" err="1"/>
              <a:t>center</a:t>
            </a:r>
            <a:r>
              <a:rPr lang="en-IN" dirty="0"/>
              <a:t>, to define our </a:t>
            </a:r>
            <a:r>
              <a:rPr lang="en-IN" dirty="0" err="1"/>
              <a:t>neighborhoods</a:t>
            </a:r>
            <a:r>
              <a:rPr lang="en-IN" dirty="0"/>
              <a:t>.</a:t>
            </a:r>
          </a:p>
          <a:p>
            <a:r>
              <a:rPr lang="en-IN" dirty="0"/>
              <a:t>Following data sources will be needed to extract/generate the required information:</a:t>
            </a:r>
          </a:p>
          <a:p>
            <a:pPr lvl="0"/>
            <a:r>
              <a:rPr lang="en-IN" dirty="0" err="1"/>
              <a:t>centers</a:t>
            </a:r>
            <a:r>
              <a:rPr lang="en-IN" dirty="0"/>
              <a:t> of candidate areas will be generated algorithmically and approximate addresses of </a:t>
            </a:r>
            <a:r>
              <a:rPr lang="en-IN" dirty="0" err="1"/>
              <a:t>centers</a:t>
            </a:r>
            <a:r>
              <a:rPr lang="en-IN" dirty="0"/>
              <a:t> of those areas will be obtained using </a:t>
            </a:r>
            <a:r>
              <a:rPr lang="en-IN" b="1" dirty="0" err="1"/>
              <a:t>geopy</a:t>
            </a:r>
            <a:r>
              <a:rPr lang="en-IN" b="1" dirty="0"/>
              <a:t> reverse geocoding</a:t>
            </a:r>
            <a:endParaRPr lang="en-IN" dirty="0"/>
          </a:p>
          <a:p>
            <a:pPr lvl="0"/>
            <a:r>
              <a:rPr lang="en-IN" dirty="0"/>
              <a:t>number of restaurants and their type and location in every </a:t>
            </a:r>
            <a:r>
              <a:rPr lang="en-IN" dirty="0" err="1"/>
              <a:t>neighborhood</a:t>
            </a:r>
            <a:r>
              <a:rPr lang="en-IN" dirty="0"/>
              <a:t> will be obtained using </a:t>
            </a:r>
            <a:r>
              <a:rPr lang="en-IN" b="1" dirty="0"/>
              <a:t>Foursquare API</a:t>
            </a:r>
            <a:endParaRPr lang="en-IN" dirty="0"/>
          </a:p>
          <a:p>
            <a:pPr lvl="0"/>
            <a:r>
              <a:rPr lang="en-IN" dirty="0"/>
              <a:t>coordinate of Kolkata </a:t>
            </a:r>
            <a:r>
              <a:rPr lang="en-IN" dirty="0" err="1"/>
              <a:t>center</a:t>
            </a:r>
            <a:r>
              <a:rPr lang="en-IN" dirty="0"/>
              <a:t> will be obtained using </a:t>
            </a:r>
            <a:r>
              <a:rPr lang="en-IN" b="1" dirty="0" err="1"/>
              <a:t>geopy</a:t>
            </a:r>
            <a:r>
              <a:rPr lang="en-IN" b="1" dirty="0"/>
              <a:t> geocoding</a:t>
            </a:r>
            <a:r>
              <a:rPr lang="en-IN" dirty="0"/>
              <a:t> of well known Kolkata location (Rabindra </a:t>
            </a:r>
            <a:r>
              <a:rPr lang="en-IN" dirty="0" err="1"/>
              <a:t>Sadan</a:t>
            </a:r>
            <a:r>
              <a:rPr lang="en-IN" dirty="0"/>
              <a:t>/ Park Street/ Esplanade)</a:t>
            </a:r>
          </a:p>
          <a:p>
            <a:endParaRPr lang="en-IN" dirty="0"/>
          </a:p>
        </p:txBody>
      </p:sp>
    </p:spTree>
    <p:extLst>
      <p:ext uri="{BB962C8B-B14F-4D97-AF65-F5344CB8AC3E}">
        <p14:creationId xmlns:p14="http://schemas.microsoft.com/office/powerpoint/2010/main" val="9031447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5E355-C33D-47CA-A5A1-487F1C8B74FC}"/>
              </a:ext>
            </a:extLst>
          </p:cNvPr>
          <p:cNvSpPr>
            <a:spLocks noGrp="1"/>
          </p:cNvSpPr>
          <p:nvPr>
            <p:ph type="title"/>
          </p:nvPr>
        </p:nvSpPr>
        <p:spPr/>
        <p:txBody>
          <a:bodyPr/>
          <a:lstStyle/>
          <a:p>
            <a:r>
              <a:rPr lang="en-IN" dirty="0"/>
              <a:t>Visualization</a:t>
            </a:r>
          </a:p>
        </p:txBody>
      </p:sp>
      <p:pic>
        <p:nvPicPr>
          <p:cNvPr id="5" name="Content Placeholder 4">
            <a:extLst>
              <a:ext uri="{FF2B5EF4-FFF2-40B4-BE49-F238E27FC236}">
                <a16:creationId xmlns:a16="http://schemas.microsoft.com/office/drawing/2014/main" id="{29A7B736-563D-4B80-B7FF-FEE9146A6B18}"/>
              </a:ext>
            </a:extLst>
          </p:cNvPr>
          <p:cNvPicPr>
            <a:picLocks noGrp="1" noChangeAspect="1"/>
          </p:cNvPicPr>
          <p:nvPr>
            <p:ph idx="1"/>
          </p:nvPr>
        </p:nvPicPr>
        <p:blipFill>
          <a:blip r:embed="rId2"/>
          <a:stretch>
            <a:fillRect/>
          </a:stretch>
        </p:blipFill>
        <p:spPr>
          <a:xfrm>
            <a:off x="2388093" y="1804484"/>
            <a:ext cx="7064759" cy="4050984"/>
          </a:xfrm>
        </p:spPr>
      </p:pic>
      <p:sp>
        <p:nvSpPr>
          <p:cNvPr id="6" name="TextBox 5">
            <a:extLst>
              <a:ext uri="{FF2B5EF4-FFF2-40B4-BE49-F238E27FC236}">
                <a16:creationId xmlns:a16="http://schemas.microsoft.com/office/drawing/2014/main" id="{69D4A3DD-2B6D-49EA-9B1C-C6840FB244B0}"/>
              </a:ext>
            </a:extLst>
          </p:cNvPr>
          <p:cNvSpPr txBox="1"/>
          <p:nvPr/>
        </p:nvSpPr>
        <p:spPr>
          <a:xfrm>
            <a:off x="2361458" y="5953126"/>
            <a:ext cx="7501633" cy="369332"/>
          </a:xfrm>
          <a:prstGeom prst="rect">
            <a:avLst/>
          </a:prstGeom>
          <a:noFill/>
        </p:spPr>
        <p:txBody>
          <a:bodyPr wrap="square" rtlCol="0">
            <a:spAutoFit/>
          </a:bodyPr>
          <a:lstStyle/>
          <a:p>
            <a:r>
              <a:rPr lang="en-IN" dirty="0"/>
              <a:t>Map of Park Street with 58 randomly generated neighbourhoods.</a:t>
            </a:r>
          </a:p>
        </p:txBody>
      </p:sp>
    </p:spTree>
    <p:extLst>
      <p:ext uri="{BB962C8B-B14F-4D97-AF65-F5344CB8AC3E}">
        <p14:creationId xmlns:p14="http://schemas.microsoft.com/office/powerpoint/2010/main" val="30009011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BE90ACB-2C4A-4DAE-9FD0-A77F630146B1}"/>
              </a:ext>
            </a:extLst>
          </p:cNvPr>
          <p:cNvPicPr>
            <a:picLocks noGrp="1" noChangeAspect="1"/>
          </p:cNvPicPr>
          <p:nvPr>
            <p:ph idx="1"/>
          </p:nvPr>
        </p:nvPicPr>
        <p:blipFill>
          <a:blip r:embed="rId2"/>
          <a:stretch>
            <a:fillRect/>
          </a:stretch>
        </p:blipFill>
        <p:spPr>
          <a:xfrm>
            <a:off x="2449176" y="834760"/>
            <a:ext cx="7293648" cy="4243267"/>
          </a:xfrm>
        </p:spPr>
      </p:pic>
      <p:sp>
        <p:nvSpPr>
          <p:cNvPr id="6" name="Rectangle 5">
            <a:extLst>
              <a:ext uri="{FF2B5EF4-FFF2-40B4-BE49-F238E27FC236}">
                <a16:creationId xmlns:a16="http://schemas.microsoft.com/office/drawing/2014/main" id="{A59F78A9-A1FD-41B7-97F1-8D6C4BB144A8}"/>
              </a:ext>
            </a:extLst>
          </p:cNvPr>
          <p:cNvSpPr/>
          <p:nvPr/>
        </p:nvSpPr>
        <p:spPr>
          <a:xfrm>
            <a:off x="2805096" y="5422491"/>
            <a:ext cx="6482865" cy="305084"/>
          </a:xfrm>
          <a:prstGeom prst="rect">
            <a:avLst/>
          </a:prstGeom>
        </p:spPr>
        <p:txBody>
          <a:bodyPr wrap="none">
            <a:spAutoFit/>
          </a:bodyPr>
          <a:lstStyle/>
          <a:p>
            <a:pPr lvl="1">
              <a:lnSpc>
                <a:spcPct val="107000"/>
              </a:lnSpc>
              <a:spcAft>
                <a:spcPts val="0"/>
              </a:spcAft>
            </a:pPr>
            <a:r>
              <a:rPr lang="en-IN" sz="1400" dirty="0">
                <a:solidFill>
                  <a:srgbClr val="000000"/>
                </a:solidFill>
                <a:latin typeface="+mj-lt"/>
                <a:ea typeface="Calibri" panose="020F0502020204030204" pitchFamily="34" charset="0"/>
                <a:cs typeface="Times New Roman" panose="02020603050405020304" pitchFamily="18" charset="0"/>
              </a:rPr>
              <a:t>Total number of restaurants within 8km radius of Park Street, Kolkata</a:t>
            </a:r>
            <a:endParaRPr lang="en-IN" sz="1600" dirty="0">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576564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39E8DB0-2300-45B0-9BB3-3E77B161FD9E}"/>
              </a:ext>
            </a:extLst>
          </p:cNvPr>
          <p:cNvPicPr>
            <a:picLocks noGrp="1" noChangeAspect="1"/>
          </p:cNvPicPr>
          <p:nvPr>
            <p:ph idx="1"/>
          </p:nvPr>
        </p:nvPicPr>
        <p:blipFill>
          <a:blip r:embed="rId2"/>
          <a:stretch>
            <a:fillRect/>
          </a:stretch>
        </p:blipFill>
        <p:spPr>
          <a:xfrm>
            <a:off x="2545238" y="904953"/>
            <a:ext cx="7101523" cy="4379273"/>
          </a:xfrm>
        </p:spPr>
      </p:pic>
      <p:sp>
        <p:nvSpPr>
          <p:cNvPr id="6" name="TextBox 5">
            <a:extLst>
              <a:ext uri="{FF2B5EF4-FFF2-40B4-BE49-F238E27FC236}">
                <a16:creationId xmlns:a16="http://schemas.microsoft.com/office/drawing/2014/main" id="{AC26BCEA-CB89-4E5C-802D-6A12F308FC64}"/>
              </a:ext>
            </a:extLst>
          </p:cNvPr>
          <p:cNvSpPr txBox="1"/>
          <p:nvPr/>
        </p:nvSpPr>
        <p:spPr>
          <a:xfrm>
            <a:off x="2876365" y="5681709"/>
            <a:ext cx="6587231" cy="369332"/>
          </a:xfrm>
          <a:prstGeom prst="rect">
            <a:avLst/>
          </a:prstGeom>
          <a:noFill/>
        </p:spPr>
        <p:txBody>
          <a:bodyPr wrap="square" rtlCol="0">
            <a:spAutoFit/>
          </a:bodyPr>
          <a:lstStyle/>
          <a:p>
            <a:pPr algn="ctr"/>
            <a:r>
              <a:rPr lang="en-IN" dirty="0"/>
              <a:t>Visualizing the Clusters</a:t>
            </a:r>
          </a:p>
        </p:txBody>
      </p:sp>
    </p:spTree>
    <p:extLst>
      <p:ext uri="{BB962C8B-B14F-4D97-AF65-F5344CB8AC3E}">
        <p14:creationId xmlns:p14="http://schemas.microsoft.com/office/powerpoint/2010/main" val="3392139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2FE7E-25A2-4FE7-BCE3-3A6B554D0708}"/>
              </a:ext>
            </a:extLst>
          </p:cNvPr>
          <p:cNvSpPr>
            <a:spLocks noGrp="1"/>
          </p:cNvSpPr>
          <p:nvPr>
            <p:ph type="title"/>
          </p:nvPr>
        </p:nvSpPr>
        <p:spPr/>
        <p:txBody>
          <a:bodyPr/>
          <a:lstStyle/>
          <a:p>
            <a:r>
              <a:rPr lang="en-IN" dirty="0"/>
              <a:t>Result &amp; Discussion</a:t>
            </a:r>
          </a:p>
        </p:txBody>
      </p:sp>
      <p:sp>
        <p:nvSpPr>
          <p:cNvPr id="3" name="Content Placeholder 2">
            <a:extLst>
              <a:ext uri="{FF2B5EF4-FFF2-40B4-BE49-F238E27FC236}">
                <a16:creationId xmlns:a16="http://schemas.microsoft.com/office/drawing/2014/main" id="{D86DC030-52D8-4067-93FD-2423E3A344E7}"/>
              </a:ext>
            </a:extLst>
          </p:cNvPr>
          <p:cNvSpPr>
            <a:spLocks noGrp="1"/>
          </p:cNvSpPr>
          <p:nvPr>
            <p:ph idx="1"/>
          </p:nvPr>
        </p:nvSpPr>
        <p:spPr/>
        <p:txBody>
          <a:bodyPr/>
          <a:lstStyle/>
          <a:p>
            <a:r>
              <a:rPr lang="en-IN" dirty="0"/>
              <a:t>Therefore, from whatever limited data available, we could successfully identify 26 zones where the number of restaurants were less than 10 in their vicinity. Most of them had restaurant count even less than 5 in 400 m surroundings. What we observe is that Kolkata is comparatively less restaurant density. More data could have helped us to understand our regions in a much better manner.</a:t>
            </a:r>
          </a:p>
          <a:p>
            <a:r>
              <a:rPr lang="en-IN" dirty="0"/>
              <a:t>Those location candidates were then clustered to create zones of interest which contain greatest number of location candidates. It was found that cluster 2 has 80% of the venues grouped together. Further observations reveal that 'Italian Restaurant', 'Bengali Restaurant', 'Asian Restaurant', 'Indian Restaurant', 'Chinese Restaurant', 'Mughlai Restaurant', 'South Indian Restaurant' are the most common types of restaurants. Hence the stakeholders can try setting up restaurants of different cultures other than the already present common ones.</a:t>
            </a:r>
          </a:p>
          <a:p>
            <a:endParaRPr lang="en-IN" dirty="0"/>
          </a:p>
        </p:txBody>
      </p:sp>
    </p:spTree>
    <p:extLst>
      <p:ext uri="{BB962C8B-B14F-4D97-AF65-F5344CB8AC3E}">
        <p14:creationId xmlns:p14="http://schemas.microsoft.com/office/powerpoint/2010/main" val="27553278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D3D4138-9A42-4908-B8A7-61D3F12306FC}"/>
              </a:ext>
            </a:extLst>
          </p:cNvPr>
          <p:cNvPicPr>
            <a:picLocks noGrp="1" noChangeAspect="1"/>
          </p:cNvPicPr>
          <p:nvPr>
            <p:ph idx="1"/>
          </p:nvPr>
        </p:nvPicPr>
        <p:blipFill>
          <a:blip r:embed="rId2"/>
          <a:stretch>
            <a:fillRect/>
          </a:stretch>
        </p:blipFill>
        <p:spPr>
          <a:xfrm>
            <a:off x="1617108" y="1193655"/>
            <a:ext cx="8957784" cy="4470689"/>
          </a:xfrm>
        </p:spPr>
      </p:pic>
    </p:spTree>
    <p:extLst>
      <p:ext uri="{BB962C8B-B14F-4D97-AF65-F5344CB8AC3E}">
        <p14:creationId xmlns:p14="http://schemas.microsoft.com/office/powerpoint/2010/main" val="13383627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8F92C-7DA1-4BAE-B8C7-49348E4EF7A4}"/>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5986A12A-0660-4E40-9D91-E80643FDC4DF}"/>
              </a:ext>
            </a:extLst>
          </p:cNvPr>
          <p:cNvSpPr>
            <a:spLocks noGrp="1"/>
          </p:cNvSpPr>
          <p:nvPr>
            <p:ph idx="1"/>
          </p:nvPr>
        </p:nvSpPr>
        <p:spPr/>
        <p:txBody>
          <a:bodyPr/>
          <a:lstStyle/>
          <a:p>
            <a:r>
              <a:rPr lang="en-IN" dirty="0"/>
              <a:t>Purpose of this project was to identify Kolkata areas close to </a:t>
            </a:r>
            <a:r>
              <a:rPr lang="en-IN" dirty="0" err="1"/>
              <a:t>center</a:t>
            </a:r>
            <a:r>
              <a:rPr lang="en-IN" dirty="0"/>
              <a:t> with low number of restaurants in order to aid stakeholders in narrowing down the search for optimal location for a new restaurant. By calculating restaurant density distribution from Foursquare data, we have first identified general addresses that justify further analysis and then generated extensive collection of locations which satisfy some basic requirements regarding existing nearby restaurants. Clustering of those locations was then performed in order to create major zones of interest (containing greatest number of potential locations) and addresses of those zone </a:t>
            </a:r>
            <a:r>
              <a:rPr lang="en-IN" dirty="0" err="1"/>
              <a:t>centers</a:t>
            </a:r>
            <a:r>
              <a:rPr lang="en-IN" dirty="0"/>
              <a:t> were created to be used as starting points for final exploration by stakeholders.</a:t>
            </a:r>
          </a:p>
          <a:p>
            <a:r>
              <a:rPr lang="en-IN" dirty="0"/>
              <a:t>Final decision on optimal restaurant location will be made by stakeholders based on specific characteristics of </a:t>
            </a:r>
            <a:r>
              <a:rPr lang="en-IN" dirty="0" err="1"/>
              <a:t>neighborhoods</a:t>
            </a:r>
            <a:r>
              <a:rPr lang="en-IN" dirty="0"/>
              <a:t> and locations in every recommended zone, taking into consideration additional factors like attractiveness of each location (proximity to park or water), levels of noise / proximity to major roads, real estate availability, prices, social and economic dynamics of every </a:t>
            </a:r>
            <a:r>
              <a:rPr lang="en-IN" dirty="0" err="1"/>
              <a:t>neighborhood</a:t>
            </a:r>
            <a:r>
              <a:rPr lang="en-IN"/>
              <a:t> etc.</a:t>
            </a:r>
          </a:p>
          <a:p>
            <a:endParaRPr lang="en-IN"/>
          </a:p>
        </p:txBody>
      </p:sp>
    </p:spTree>
    <p:extLst>
      <p:ext uri="{BB962C8B-B14F-4D97-AF65-F5344CB8AC3E}">
        <p14:creationId xmlns:p14="http://schemas.microsoft.com/office/powerpoint/2010/main" val="222989069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riginal 5_01_Win32" id="{77344C68-A3F1-476B-8680-97D7F429B46B}" vid="{89780073-58E8-4DFF-BF29-BA99F805284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2.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{E706254A-1887-4E30-8D28-13580C58DEC5}tf78438558</Template>
  <TotalTime>0</TotalTime>
  <Words>655</Words>
  <Application>Microsoft Office PowerPoint</Application>
  <PresentationFormat>Widescreen</PresentationFormat>
  <Paragraphs>26</Paragraphs>
  <Slides>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Century Gothic</vt:lpstr>
      <vt:lpstr>Garamond</vt:lpstr>
      <vt:lpstr>SavonVTI</vt:lpstr>
      <vt:lpstr>Capstone Project: Battle of Neighbourhoods</vt:lpstr>
      <vt:lpstr>Introduction</vt:lpstr>
      <vt:lpstr>Data Acquisition and Cleaning</vt:lpstr>
      <vt:lpstr>Visualization</vt:lpstr>
      <vt:lpstr>PowerPoint Presentation</vt:lpstr>
      <vt:lpstr>PowerPoint Presentation</vt:lpstr>
      <vt:lpstr>Result &amp; Discussion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2020-04-20T14:29:09Z</dcterms:created>
  <dcterms:modified xsi:type="dcterms:W3CDTF">2020-04-20T14:44:30Z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